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  <p:sldId id="266" r:id="rId10"/>
    <p:sldId id="260" r:id="rId11"/>
    <p:sldId id="262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0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E5C28-9FA9-4704-B82E-46C71E118DD2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18485-9E44-444D-9F98-347B878470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4120E-1C89-4C23-B0C3-2635360A6352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F7DBA-8E4F-4968-9102-6538343A1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E6FA2-AB19-4154-A8F4-449BB2CF9956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CC645-F191-49C6-B23D-DA5ABB03A5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6B17F-0D1C-4396-99E5-F8D46D346A86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D0776-FFD3-4D7F-A35B-D1180F1E7C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893B9-078F-487C-BEA0-66C488C05B51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8388B-E803-43D4-8BEB-206BC05D5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A8843-BF35-4D91-A7F5-164A2C2839E9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D31EB-DBA1-4254-97C0-EFACA70574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82D2E-D696-47E1-BA24-7BA1B963A9ED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A52E7-5498-4553-BE9C-314D575CA0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66AE5-7952-43C9-A3D3-0A4A11DFF36F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2DDB9-DD29-4E78-A184-3A27F690C8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D9ED8-1331-43C1-908C-D94E4916B737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958E0-36E6-459F-BCAF-0280A45B94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74E2F-5E65-4D83-878D-36BD110C383E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A4E69-69EE-46AF-9C60-B1DAB08BE8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B0219-67D6-4EE2-A37D-F0DDEFB5D0E4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E4489-893C-4C0D-8BDF-FE0F34C24B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FD6EB5-715B-452B-9319-87DB683D8D1A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E44D86C-26D5-4EED-9721-4FFF07CEC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Biological Research Methods &amp; Ethics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57400"/>
          </a:xfrm>
        </p:spPr>
        <p:txBody>
          <a:bodyPr>
            <a:normAutofit/>
          </a:bodyPr>
          <a:lstStyle/>
          <a:p>
            <a:pPr marL="609600" indent="-609600">
              <a:lnSpc>
                <a:spcPct val="70000"/>
              </a:lnSpc>
            </a:pPr>
            <a:r>
              <a:rPr lang="en-US" sz="4200" u="sng" smtClean="0">
                <a:solidFill>
                  <a:srgbClr val="898989"/>
                </a:solidFill>
              </a:rPr>
              <a:t>Learning Objectives:</a:t>
            </a:r>
          </a:p>
          <a:p>
            <a:pPr marL="609600" indent="-609600" algn="l">
              <a:lnSpc>
                <a:spcPct val="70000"/>
              </a:lnSpc>
            </a:pPr>
            <a:r>
              <a:rPr lang="en-US" sz="2200" smtClean="0">
                <a:solidFill>
                  <a:srgbClr val="898989"/>
                </a:solidFill>
              </a:rPr>
              <a:t>3. Discuss how and why particular research methods are used at the biological level of analysis.  </a:t>
            </a:r>
          </a:p>
          <a:p>
            <a:pPr marL="609600" indent="-609600" algn="l">
              <a:lnSpc>
                <a:spcPct val="70000"/>
              </a:lnSpc>
              <a:buFontTx/>
              <a:buNone/>
            </a:pPr>
            <a:r>
              <a:rPr lang="en-US" sz="2200" smtClean="0">
                <a:solidFill>
                  <a:srgbClr val="898989"/>
                </a:solidFill>
              </a:rPr>
              <a:t>4. Discuss ethical considerations related to research studies at the biological level of analysis</a:t>
            </a:r>
            <a:r>
              <a:rPr lang="en-US" sz="2800" smtClean="0">
                <a:solidFill>
                  <a:srgbClr val="898989"/>
                </a:solidFill>
              </a:rPr>
              <a:t>.</a:t>
            </a:r>
            <a:endParaRPr lang="en-US" sz="2800" u="sng" smtClean="0">
              <a:solidFill>
                <a:srgbClr val="898989"/>
              </a:solidFill>
            </a:endParaRPr>
          </a:p>
          <a:p>
            <a:pPr marL="609600" indent="-609600" algn="l">
              <a:lnSpc>
                <a:spcPct val="80000"/>
              </a:lnSpc>
            </a:pPr>
            <a:endParaRPr lang="en-US" sz="2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Ethics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Must have informed consent</a:t>
            </a:r>
          </a:p>
          <a:p>
            <a:pPr lvl="1"/>
            <a:r>
              <a:rPr lang="en-US" smtClean="0"/>
              <a:t>Those with mental illness may not be able to</a:t>
            </a:r>
          </a:p>
          <a:p>
            <a:pPr lvl="1"/>
            <a:r>
              <a:rPr lang="en-US" smtClean="0"/>
              <a:t>Very few participants</a:t>
            </a:r>
          </a:p>
          <a:p>
            <a:pPr lvl="2"/>
            <a:r>
              <a:rPr lang="en-US" smtClean="0"/>
              <a:t>Turn to animal research (#1 argument for animal research)</a:t>
            </a:r>
          </a:p>
          <a:p>
            <a:r>
              <a:rPr lang="en-US" smtClean="0"/>
              <a:t>Case Studies</a:t>
            </a:r>
          </a:p>
          <a:p>
            <a:pPr lvl="1"/>
            <a:r>
              <a:rPr lang="en-US" smtClean="0"/>
              <a:t>Unique situations make it hard to keep things anonymous</a:t>
            </a:r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514350" indent="-514350">
              <a:buFont typeface="Calibri" pitchFamily="34" charset="0"/>
              <a:buNone/>
            </a:pPr>
            <a:r>
              <a:rPr lang="en-US" smtClean="0"/>
              <a:t>Write the following questions down…</a:t>
            </a:r>
          </a:p>
          <a:p>
            <a:pPr marL="514350" indent="-514350">
              <a:buFont typeface="Calibri" pitchFamily="34" charset="0"/>
              <a:buChar char="•"/>
            </a:pPr>
            <a:r>
              <a:rPr lang="en-US" smtClean="0"/>
              <a:t>Does it matter that laboratory experiments are more common than field experiments at the biological level of analysis?</a:t>
            </a:r>
          </a:p>
          <a:p>
            <a:pPr marL="514350" indent="-514350">
              <a:buFont typeface="Calibri" pitchFamily="34" charset="0"/>
              <a:buChar char="•"/>
            </a:pPr>
            <a:r>
              <a:rPr lang="en-US" smtClean="0"/>
              <a:t>How can we know if animals experience pain and suffering? Is it possible to resolve this issue logically?</a:t>
            </a:r>
          </a:p>
          <a:p>
            <a:pPr marL="514350" indent="-514350"/>
            <a:r>
              <a:rPr lang="en-US" sz="3600" b="1" smtClean="0"/>
              <a:t>As a group</a:t>
            </a:r>
            <a:r>
              <a:rPr lang="en-US" smtClean="0"/>
              <a:t>, answer the following questions….</a:t>
            </a:r>
          </a:p>
          <a:p>
            <a:pPr marL="514350" indent="-514350"/>
            <a:endParaRPr lang="en-US" smtClean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address the objectives…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>
              <a:lnSpc>
                <a:spcPct val="70000"/>
              </a:lnSpc>
            </a:pPr>
            <a:r>
              <a:rPr lang="en-US" sz="2700" smtClean="0">
                <a:solidFill>
                  <a:srgbClr val="FF0000"/>
                </a:solidFill>
              </a:rPr>
              <a:t>What does DISCUSS mean?</a:t>
            </a:r>
            <a:endParaRPr lang="en-US" sz="2700" smtClean="0"/>
          </a:p>
          <a:p>
            <a:pPr marL="1009650" lvl="1" indent="-609600">
              <a:lnSpc>
                <a:spcPct val="70000"/>
              </a:lnSpc>
            </a:pPr>
            <a:r>
              <a:rPr lang="en-US" sz="2400" smtClean="0"/>
              <a:t>Describe the methods</a:t>
            </a:r>
          </a:p>
          <a:p>
            <a:pPr marL="1009650" lvl="1" indent="-609600">
              <a:lnSpc>
                <a:spcPct val="70000"/>
              </a:lnSpc>
            </a:pPr>
            <a:r>
              <a:rPr lang="en-US" sz="2400" smtClean="0"/>
              <a:t>Give examples (research)</a:t>
            </a:r>
          </a:p>
          <a:p>
            <a:pPr marL="1009650" lvl="1" indent="-609600">
              <a:lnSpc>
                <a:spcPct val="70000"/>
              </a:lnSpc>
            </a:pPr>
            <a:r>
              <a:rPr lang="en-US" sz="2400" smtClean="0"/>
              <a:t>Evaluate use</a:t>
            </a:r>
          </a:p>
          <a:p>
            <a:pPr marL="609600" indent="-609600">
              <a:lnSpc>
                <a:spcPct val="70000"/>
              </a:lnSpc>
              <a:buFontTx/>
              <a:buNone/>
            </a:pPr>
            <a:r>
              <a:rPr lang="en-US" sz="2700" smtClean="0">
                <a:solidFill>
                  <a:srgbClr val="FF0000"/>
                </a:solidFill>
              </a:rPr>
              <a:t>3. Discuss</a:t>
            </a:r>
            <a:r>
              <a:rPr lang="en-US" sz="2700" smtClean="0"/>
              <a:t> how and why particular research methods are used at the biological level of analysis.  </a:t>
            </a:r>
          </a:p>
          <a:p>
            <a:pPr marL="1009650" lvl="1" indent="-609600">
              <a:lnSpc>
                <a:spcPct val="70000"/>
              </a:lnSpc>
            </a:pPr>
            <a:r>
              <a:rPr lang="en-US" sz="2400" smtClean="0"/>
              <a:t>WHY do they use specific methods?</a:t>
            </a:r>
          </a:p>
          <a:p>
            <a:pPr marL="1009650" lvl="1" indent="-609600">
              <a:lnSpc>
                <a:spcPct val="70000"/>
              </a:lnSpc>
            </a:pPr>
            <a:r>
              <a:rPr lang="en-US" sz="2400" smtClean="0"/>
              <a:t>WHAT are the strengths and limitations?</a:t>
            </a:r>
          </a:p>
          <a:p>
            <a:pPr marL="1409700" lvl="2" indent="-609600">
              <a:lnSpc>
                <a:spcPct val="70000"/>
              </a:lnSpc>
            </a:pPr>
            <a:r>
              <a:rPr lang="en-US" sz="2000" smtClean="0"/>
              <a:t>In a biological context</a:t>
            </a:r>
          </a:p>
          <a:p>
            <a:pPr marL="609600" indent="-609600">
              <a:lnSpc>
                <a:spcPct val="70000"/>
              </a:lnSpc>
              <a:buFontTx/>
              <a:buNone/>
            </a:pPr>
            <a:r>
              <a:rPr lang="en-US" sz="2700" smtClean="0">
                <a:solidFill>
                  <a:srgbClr val="FF0000"/>
                </a:solidFill>
              </a:rPr>
              <a:t>4. Discuss</a:t>
            </a:r>
            <a:r>
              <a:rPr lang="en-US" sz="2700" smtClean="0"/>
              <a:t> ethical considerations related to research studies at the biological level of analysis</a:t>
            </a:r>
            <a:r>
              <a:rPr lang="en-US" sz="3400" smtClean="0"/>
              <a:t>.</a:t>
            </a:r>
          </a:p>
          <a:p>
            <a:pPr marL="1009650" lvl="1" indent="-609600">
              <a:lnSpc>
                <a:spcPct val="70000"/>
              </a:lnSpc>
            </a:pPr>
            <a:r>
              <a:rPr lang="en-US" sz="2400" smtClean="0"/>
              <a:t>WHY are methods used?</a:t>
            </a:r>
          </a:p>
          <a:p>
            <a:pPr marL="1009650" lvl="1" indent="-609600">
              <a:lnSpc>
                <a:spcPct val="70000"/>
              </a:lnSpc>
            </a:pPr>
            <a:r>
              <a:rPr lang="en-US" sz="2400" smtClean="0"/>
              <a:t>WHAT are the ethical issues?</a:t>
            </a:r>
          </a:p>
          <a:p>
            <a:pPr marL="609600" indent="-609600">
              <a:lnSpc>
                <a:spcPct val="80000"/>
              </a:lnSpc>
            </a:pPr>
            <a:endParaRPr lang="en-US" sz="2700" smtClean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THREE main research methods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Laboratory Experiments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Case Studies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Correlational Studies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2438400" y="274638"/>
            <a:ext cx="6248400" cy="1143000"/>
          </a:xfrm>
        </p:spPr>
        <p:txBody>
          <a:bodyPr/>
          <a:lstStyle/>
          <a:p>
            <a:r>
              <a:rPr lang="en-US" smtClean="0"/>
              <a:t>Laboratory Experiments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992563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Establish cause and effect between variables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Animals and humans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Limitation to using human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Too much information can alter results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Necessary for ethics?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00B050"/>
                </a:solidFill>
              </a:rPr>
              <a:t>Placebo Effect</a:t>
            </a:r>
          </a:p>
          <a:p>
            <a:pPr lvl="3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Respond to being treated not the treatment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How do you study brain damage? You can’t cause it in humans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pic>
        <p:nvPicPr>
          <p:cNvPr id="16387" name="Picture 2" descr="http://ts2.mm.bing.net/images/thumbnail.aspx?q=4782953626010429&amp;id=5a4d989f683e909d4e3d5db1839955d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2400"/>
            <a:ext cx="2133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4" descr="http://ts3.mm.bing.net/images/thumbnail.aspx?q=5017630611212322&amp;id=b9aed63b786e1fc66091310e23b2490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8600" y="1219200"/>
            <a:ext cx="91440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animals are used?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Rats, pigeons and fruit flies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Why fruit flies?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Short life span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Study evolution by changing environment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One view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Lesser experience of pain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Less conscious awareness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Closely monitored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Argument against…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Morally wrong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Difference in suffering is not large enough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If they are different than us, why do we study them?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pic>
        <p:nvPicPr>
          <p:cNvPr id="17411" name="Picture 2" descr="http://ts3.mm.bing.net/images/thumbnail.aspx?q=4980960183649882&amp;id=ca6ade5557a7706a7f91c3febdc1b25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64438" y="0"/>
            <a:ext cx="15795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2" descr="http://ts3.mm.bing.net/images/thumbnail.aspx?q=4980960183649882&amp;id=ca6ade5557a7706a7f91c3febdc1b25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0"/>
            <a:ext cx="15795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2" descr="http://ts3.mm.bing.net/images/thumbnail.aspx?q=4980960183649882&amp;id=ca6ade5557a7706a7f91c3febdc1b25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53400" y="5989638"/>
            <a:ext cx="9906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2" descr="http://ts3.mm.bing.net/images/thumbnail.aspx?q=4980960183649882&amp;id=ca6ade5557a7706a7f91c3febdc1b25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94773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Picture 4" descr="http://ts1.mm.bing.net/images/thumbnail.aspx?q=4809002594141908&amp;id=be9cc5d8ac1e88837319ead87784b23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1828800"/>
            <a:ext cx="2857500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smtClean="0">
                <a:solidFill>
                  <a:srgbClr val="FF0000"/>
                </a:solidFill>
              </a:rPr>
              <a:t>Research support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Rosenzweig</a:t>
            </a:r>
          </a:p>
          <a:p>
            <a:endParaRPr lang="en-US" smtClean="0"/>
          </a:p>
          <a:p>
            <a:endParaRPr lang="en-US" smtClean="0"/>
          </a:p>
        </p:txBody>
      </p:sp>
      <p:pic>
        <p:nvPicPr>
          <p:cNvPr id="18435" name="Picture 2" descr="http://www.gordonpomarescentre.com/images/main/img_ratsenrich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1447800"/>
            <a:ext cx="5072063" cy="500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Case Studies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Study naturally occurring irregularities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err="1" smtClean="0"/>
              <a:t>Braing</a:t>
            </a:r>
            <a:r>
              <a:rPr lang="en-US" dirty="0" smtClean="0"/>
              <a:t> damage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Long-term drug use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Genetic disorders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Data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Medical context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Change in behavior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Brain scans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Strength: noninvasive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Limitation: no control, no clear cause and effect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pic>
        <p:nvPicPr>
          <p:cNvPr id="19459" name="Picture 2" descr="http://ts3.mm.bing.net/images/thumbnail.aspx?q=4641477400333078&amp;id=421a8497b234a0d4da7efed9c7690f8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2133600"/>
            <a:ext cx="1066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4" descr="http://ts4.mm.bing.net/images/thumbnail.aspx?q=4548070450596427&amp;id=478f79700bb7b00aa0a8a150c62a09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2133600"/>
            <a:ext cx="1981200" cy="304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791200" cy="1143000"/>
          </a:xfrm>
        </p:spPr>
        <p:txBody>
          <a:bodyPr/>
          <a:lstStyle/>
          <a:p>
            <a:r>
              <a:rPr lang="en-US" smtClean="0"/>
              <a:t>Correlational Studies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No manipulation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Studies two or more measures and the relationship between them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Most research is twin/adoption studies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Brain </a:t>
            </a:r>
            <a:r>
              <a:rPr lang="en-US" dirty="0"/>
              <a:t>S</a:t>
            </a:r>
            <a:r>
              <a:rPr lang="en-US" dirty="0" smtClean="0"/>
              <a:t>cans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i="1" dirty="0" err="1" smtClean="0"/>
              <a:t>f</a:t>
            </a:r>
            <a:r>
              <a:rPr lang="en-US" dirty="0" err="1" smtClean="0"/>
              <a:t>MRI</a:t>
            </a:r>
            <a:r>
              <a:rPr lang="en-US" dirty="0" smtClean="0"/>
              <a:t> and PET scans show us the relationship between behavior, cognition or emotions and brain functions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Limitations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Does not establish cause and effect</a:t>
            </a:r>
          </a:p>
        </p:txBody>
      </p:sp>
      <p:pic>
        <p:nvPicPr>
          <p:cNvPr id="20483" name="Picture 2" descr="http://ts2.mm.bing.net/images/thumbnail.aspx?q=4905793951694857&amp;id=5ccf8beca90d546e7a5796517a5fa69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0"/>
            <a:ext cx="2209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smtClean="0">
                <a:solidFill>
                  <a:srgbClr val="FF0000"/>
                </a:solidFill>
              </a:rPr>
              <a:t>Research Support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Bouchard</a:t>
            </a:r>
          </a:p>
        </p:txBody>
      </p:sp>
      <p:pic>
        <p:nvPicPr>
          <p:cNvPr id="21507" name="Picture 2" descr="http://wps.prenhall.com/wps/media/objects/983/1007239/F08.05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2524125"/>
            <a:ext cx="5353050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4" descr="http://ts1.mm.bing.net/images/thumbnail.aspx?q=4670721813907044&amp;id=6fe831f9a8874dab1f82c7086ab29f3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514600"/>
            <a:ext cx="2505075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382</Words>
  <Application>Microsoft Office PowerPoint</Application>
  <PresentationFormat>On-screen Show (4:3)</PresentationFormat>
  <Paragraphs>76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Calibri</vt:lpstr>
      <vt:lpstr>Arial</vt:lpstr>
      <vt:lpstr>Office Theme</vt:lpstr>
      <vt:lpstr>Biological Research Methods &amp; Ethics</vt:lpstr>
      <vt:lpstr>How to address the objectives…</vt:lpstr>
      <vt:lpstr>THREE main research methods</vt:lpstr>
      <vt:lpstr>Laboratory Experiments</vt:lpstr>
      <vt:lpstr>What animals are used?</vt:lpstr>
      <vt:lpstr>Research support</vt:lpstr>
      <vt:lpstr>Case Studies</vt:lpstr>
      <vt:lpstr>Correlational Studies</vt:lpstr>
      <vt:lpstr>Research Support</vt:lpstr>
      <vt:lpstr>Ethics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Biological Research Methods &amp; Ethics</dc:title>
  <dc:creator>Christine Helton</dc:creator>
  <cp:lastModifiedBy> </cp:lastModifiedBy>
  <cp:revision>5</cp:revision>
  <dcterms:created xsi:type="dcterms:W3CDTF">2012-09-20T03:05:50Z</dcterms:created>
  <dcterms:modified xsi:type="dcterms:W3CDTF">2012-09-20T14:43:10Z</dcterms:modified>
</cp:coreProperties>
</file>